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34"/>
  </p:notesMasterIdLst>
  <p:sldIdLst>
    <p:sldId id="256" r:id="rId2"/>
    <p:sldId id="309" r:id="rId3"/>
    <p:sldId id="257" r:id="rId4"/>
    <p:sldId id="291" r:id="rId5"/>
    <p:sldId id="280" r:id="rId6"/>
    <p:sldId id="293" r:id="rId7"/>
    <p:sldId id="310" r:id="rId8"/>
    <p:sldId id="294" r:id="rId9"/>
    <p:sldId id="281" r:id="rId10"/>
    <p:sldId id="295" r:id="rId11"/>
    <p:sldId id="314" r:id="rId12"/>
    <p:sldId id="311" r:id="rId13"/>
    <p:sldId id="282" r:id="rId14"/>
    <p:sldId id="283" r:id="rId15"/>
    <p:sldId id="284" r:id="rId16"/>
    <p:sldId id="296" r:id="rId17"/>
    <p:sldId id="297" r:id="rId18"/>
    <p:sldId id="298" r:id="rId19"/>
    <p:sldId id="285" r:id="rId20"/>
    <p:sldId id="299" r:id="rId21"/>
    <p:sldId id="300" r:id="rId22"/>
    <p:sldId id="288" r:id="rId23"/>
    <p:sldId id="301" r:id="rId24"/>
    <p:sldId id="302" r:id="rId25"/>
    <p:sldId id="290" r:id="rId26"/>
    <p:sldId id="303" r:id="rId27"/>
    <p:sldId id="304" r:id="rId28"/>
    <p:sldId id="305" r:id="rId29"/>
    <p:sldId id="307" r:id="rId30"/>
    <p:sldId id="313" r:id="rId31"/>
    <p:sldId id="315" r:id="rId32"/>
    <p:sldId id="279" r:id="rId33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mbria" panose="02040503050406030204" pitchFamily="18" charset="0"/>
      <p:regular r:id="rId39"/>
      <p:bold r:id="rId40"/>
      <p:italic r:id="rId41"/>
      <p:boldItalic r:id="rId42"/>
    </p:embeddedFont>
    <p:embeddedFont>
      <p:font typeface="Cambria Math" panose="02040503050406030204" pitchFamily="18" charset="0"/>
      <p:regular r:id="rId43"/>
    </p:embeddedFont>
    <p:embeddedFont>
      <p:font typeface="Courier Prime" panose="020B060402020202020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3324">
          <p15:clr>
            <a:srgbClr val="9AA0A6"/>
          </p15:clr>
        </p15:guide>
        <p15:guide id="4" pos="1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68" y="90"/>
      </p:cViewPr>
      <p:guideLst>
        <p:guide orient="horz" pos="1800"/>
        <p:guide pos="2880"/>
        <p:guide orient="horz" pos="3324"/>
        <p:guide pos="1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425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c727c57e2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c727c57e2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13884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96149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83030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2437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94070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56349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93992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06310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2597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ETA:  Expected time of arrival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13593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31388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3333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90498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1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93188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58357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8178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84711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04046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9124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2245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11434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c727c57e2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c727c57e2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9242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ETA:  Expected time of arrival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9036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ETA:  Expected time of arrival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4028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ETA:  Expected time of arrival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63998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ETA:  Expected time of arrival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5533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1f4be3169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11f4be3169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5726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: Conferenc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 descr="jkdjfkjsdklfjd" title="jhjdhfjsdh"/>
          <p:cNvSpPr txBox="1">
            <a:spLocks noGrp="1"/>
          </p:cNvSpPr>
          <p:nvPr>
            <p:ph type="ctrTitle"/>
          </p:nvPr>
        </p:nvSpPr>
        <p:spPr>
          <a:xfrm>
            <a:off x="1207425" y="2839544"/>
            <a:ext cx="56934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22222"/>
              </a:buClr>
              <a:buSzPts val="3600"/>
              <a:buFont typeface="Arial"/>
              <a:buNone/>
              <a:defRPr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 idx="2"/>
          </p:nvPr>
        </p:nvSpPr>
        <p:spPr>
          <a:xfrm>
            <a:off x="311708" y="340134"/>
            <a:ext cx="8520600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22222"/>
              </a:buClr>
              <a:buSzPts val="5200"/>
              <a:buFont typeface="Arial"/>
              <a:buNone/>
              <a:defRPr sz="5200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 descr="jkdjfkjsdklfjd" title="jhjdhfjsdh"/>
          <p:cNvSpPr txBox="1">
            <a:spLocks noGrp="1"/>
          </p:cNvSpPr>
          <p:nvPr>
            <p:ph type="ctrTitle" idx="3"/>
          </p:nvPr>
        </p:nvSpPr>
        <p:spPr>
          <a:xfrm>
            <a:off x="313526" y="4583667"/>
            <a:ext cx="49677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ambria"/>
              <a:buNone/>
              <a:defRPr sz="5200">
                <a:latin typeface="Cambria"/>
                <a:ea typeface="Cambria"/>
                <a:cs typeface="Cambria"/>
                <a:sym typeface="Cambri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ambria"/>
              <a:buNone/>
              <a:defRPr sz="5200">
                <a:latin typeface="Cambria"/>
                <a:ea typeface="Cambria"/>
                <a:cs typeface="Cambria"/>
                <a:sym typeface="Cambri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ambria"/>
              <a:buNone/>
              <a:defRPr sz="5200">
                <a:latin typeface="Cambria"/>
                <a:ea typeface="Cambria"/>
                <a:cs typeface="Cambria"/>
                <a:sym typeface="Cambri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ambria"/>
              <a:buNone/>
              <a:defRPr sz="5200">
                <a:latin typeface="Cambria"/>
                <a:ea typeface="Cambria"/>
                <a:cs typeface="Cambria"/>
                <a:sym typeface="Cambri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ambria"/>
              <a:buNone/>
              <a:defRPr sz="5200">
                <a:latin typeface="Cambria"/>
                <a:ea typeface="Cambria"/>
                <a:cs typeface="Cambria"/>
                <a:sym typeface="Cambri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ambria"/>
              <a:buNone/>
              <a:defRPr sz="5200">
                <a:latin typeface="Cambria"/>
                <a:ea typeface="Cambria"/>
                <a:cs typeface="Cambria"/>
                <a:sym typeface="Cambri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ambria"/>
              <a:buNone/>
              <a:defRPr sz="5200">
                <a:latin typeface="Cambria"/>
                <a:ea typeface="Cambria"/>
                <a:cs typeface="Cambria"/>
                <a:sym typeface="Cambri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ambria"/>
              <a:buNone/>
              <a:defRPr sz="5200"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6986875" y="2702646"/>
            <a:ext cx="1962300" cy="10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sz="1200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1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556784" y="527761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96">
          <p15:clr>
            <a:srgbClr val="FA7B17"/>
          </p15:clr>
        </p15:guide>
        <p15:guide id="2" pos="565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485691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22222"/>
              </a:buClr>
              <a:buSzPts val="3600"/>
              <a:buFont typeface="Arial"/>
              <a:buNone/>
              <a:defRPr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mbria"/>
              <a:buNone/>
              <a:defRPr>
                <a:latin typeface="Cambria"/>
                <a:ea typeface="Cambria"/>
                <a:cs typeface="Cambria"/>
                <a:sym typeface="Cambri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mbria"/>
              <a:buNone/>
              <a:defRPr>
                <a:latin typeface="Cambria"/>
                <a:ea typeface="Cambria"/>
                <a:cs typeface="Cambria"/>
                <a:sym typeface="Cambri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mbria"/>
              <a:buNone/>
              <a:defRPr>
                <a:latin typeface="Cambria"/>
                <a:ea typeface="Cambria"/>
                <a:cs typeface="Cambria"/>
                <a:sym typeface="Cambri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mbria"/>
              <a:buNone/>
              <a:defRPr>
                <a:latin typeface="Cambria"/>
                <a:ea typeface="Cambria"/>
                <a:cs typeface="Cambria"/>
                <a:sym typeface="Cambri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mbria"/>
              <a:buNone/>
              <a:defRPr>
                <a:latin typeface="Cambria"/>
                <a:ea typeface="Cambria"/>
                <a:cs typeface="Cambria"/>
                <a:sym typeface="Cambri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mbria"/>
              <a:buNone/>
              <a:defRPr>
                <a:latin typeface="Cambria"/>
                <a:ea typeface="Cambria"/>
                <a:cs typeface="Cambria"/>
                <a:sym typeface="Cambri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mbria"/>
              <a:buNone/>
              <a:defRPr>
                <a:latin typeface="Cambria"/>
                <a:ea typeface="Cambria"/>
                <a:cs typeface="Cambria"/>
                <a:sym typeface="Cambri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mbria"/>
              <a:buNone/>
              <a:defRPr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41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●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419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Arial"/>
              <a:buChar char="○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419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Arial"/>
              <a:buChar char="■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419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Arial"/>
              <a:buChar char="●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419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Arial"/>
              <a:buChar char="○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419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Arial"/>
              <a:buChar char="■"/>
              <a:defRPr>
                <a:latin typeface="Arial"/>
                <a:ea typeface="Arial"/>
                <a:cs typeface="Arial"/>
                <a:sym typeface="Arial"/>
              </a:defRPr>
            </a:lvl6pPr>
            <a:lvl7pPr marL="3200400" lvl="6" indent="-419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Arial"/>
              <a:buChar char="●"/>
              <a:defRPr>
                <a:latin typeface="Arial"/>
                <a:ea typeface="Arial"/>
                <a:cs typeface="Arial"/>
                <a:sym typeface="Arial"/>
              </a:defRPr>
            </a:lvl7pPr>
            <a:lvl8pPr marL="3657600" lvl="7" indent="-419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Arial"/>
              <a:buChar char="○"/>
              <a:defRPr>
                <a:latin typeface="Arial"/>
                <a:ea typeface="Arial"/>
                <a:cs typeface="Arial"/>
                <a:sym typeface="Arial"/>
              </a:defRPr>
            </a:lvl8pPr>
            <a:lvl9pPr marL="4114800" lvl="8" indent="-4191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000"/>
              <a:buFont typeface="Arial"/>
              <a:buChar char="■"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" name="Google Shape;20;p3"/>
          <p:cNvCxnSpPr/>
          <p:nvPr/>
        </p:nvCxnSpPr>
        <p:spPr>
          <a:xfrm rot="10800000" flipH="1">
            <a:off x="383286" y="1220828"/>
            <a:ext cx="8594700" cy="1200"/>
          </a:xfrm>
          <a:prstGeom prst="straightConnector1">
            <a:avLst/>
          </a:prstGeom>
          <a:noFill/>
          <a:ln w="19050" cap="flat" cmpd="sng">
            <a:solidFill>
              <a:srgbClr val="B2222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" name="Google Shape;21;p3"/>
          <p:cNvSpPr txBox="1"/>
          <p:nvPr/>
        </p:nvSpPr>
        <p:spPr>
          <a:xfrm>
            <a:off x="4259825" y="5255639"/>
            <a:ext cx="3627600" cy="4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66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: CAOS">
  <p:cSld name="TITLE_2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ctrTitle"/>
          </p:nvPr>
        </p:nvSpPr>
        <p:spPr>
          <a:xfrm>
            <a:off x="311700" y="1155413"/>
            <a:ext cx="8520600" cy="17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22222"/>
              </a:buClr>
              <a:buSzPts val="5200"/>
              <a:buFont typeface="Arial"/>
              <a:buNone/>
              <a:defRPr sz="5200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" name="Google Shape;24;p4" descr="jkdjfkjsdklfjd" title="jhjdhfjsdh"/>
          <p:cNvSpPr txBox="1">
            <a:spLocks noGrp="1"/>
          </p:cNvSpPr>
          <p:nvPr>
            <p:ph type="ctrTitle" idx="2"/>
          </p:nvPr>
        </p:nvSpPr>
        <p:spPr>
          <a:xfrm>
            <a:off x="1645609" y="3185083"/>
            <a:ext cx="61713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" name="Google Shape;25;p4" descr="jkdjfkjsdklfjd" title="jhjdhfjsdh"/>
          <p:cNvSpPr txBox="1">
            <a:spLocks noGrp="1"/>
          </p:cNvSpPr>
          <p:nvPr>
            <p:ph type="ctrTitle" idx="3"/>
          </p:nvPr>
        </p:nvSpPr>
        <p:spPr>
          <a:xfrm>
            <a:off x="320125" y="5072831"/>
            <a:ext cx="31374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556784" y="527761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125" y="71056"/>
            <a:ext cx="1216730" cy="1185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96">
          <p15:clr>
            <a:srgbClr val="FA7B17"/>
          </p15:clr>
        </p15:guide>
        <p15:guide id="2" orient="horz" pos="45">
          <p15:clr>
            <a:srgbClr val="FA7B17"/>
          </p15:clr>
        </p15:guide>
        <p15:guide id="3" orient="horz" pos="1067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3">
  <p:cSld name="TITLE_3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ctrTitle"/>
          </p:nvPr>
        </p:nvSpPr>
        <p:spPr>
          <a:xfrm>
            <a:off x="311708" y="827306"/>
            <a:ext cx="8520600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rial"/>
              <a:buNone/>
              <a:defRPr sz="52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311700" y="3149028"/>
            <a:ext cx="8520600" cy="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28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381000" y="127001"/>
            <a:ext cx="83820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Arial"/>
              <a:buNone/>
              <a:defRPr sz="47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381000" y="889000"/>
            <a:ext cx="8382000" cy="46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  <a:defRPr sz="3600">
                <a:latin typeface="Arial"/>
                <a:ea typeface="Arial"/>
                <a:cs typeface="Arial"/>
                <a:sym typeface="Arial"/>
              </a:defRPr>
            </a:lvl1pPr>
            <a:lvl2pPr marL="914400" lvl="1" indent="-431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–"/>
              <a:defRPr sz="320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■"/>
              <a:defRPr sz="2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●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>
                <a:latin typeface="Arial"/>
                <a:ea typeface="Arial"/>
                <a:cs typeface="Arial"/>
                <a:sym typeface="Arial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>
                <a:latin typeface="Arial"/>
                <a:ea typeface="Arial"/>
                <a:cs typeface="Arial"/>
                <a:sym typeface="Arial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>
                <a:latin typeface="Arial"/>
                <a:ea typeface="Arial"/>
                <a:cs typeface="Arial"/>
                <a:sym typeface="Arial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Char char="■"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077200" y="5283729"/>
            <a:ext cx="6858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Cambria Math"/>
              <a:buNone/>
              <a:defRPr sz="2000" b="0" i="0" u="none" strike="noStrike" cap="none">
                <a:solidFill>
                  <a:srgbClr val="898989"/>
                </a:solidFill>
                <a:latin typeface="Cambria Math"/>
                <a:ea typeface="Cambria Math"/>
                <a:cs typeface="Cambria Math"/>
                <a:sym typeface="Cambria Math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Cambria Math"/>
              <a:buNone/>
              <a:defRPr sz="2000" b="0" i="0" u="none" strike="noStrike" cap="none">
                <a:solidFill>
                  <a:srgbClr val="898989"/>
                </a:solidFill>
                <a:latin typeface="Cambria Math"/>
                <a:ea typeface="Cambria Math"/>
                <a:cs typeface="Cambria Math"/>
                <a:sym typeface="Cambria Math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Cambria Math"/>
              <a:buNone/>
              <a:defRPr sz="2000" b="0" i="0" u="none" strike="noStrike" cap="none">
                <a:solidFill>
                  <a:srgbClr val="898989"/>
                </a:solidFill>
                <a:latin typeface="Cambria Math"/>
                <a:ea typeface="Cambria Math"/>
                <a:cs typeface="Cambria Math"/>
                <a:sym typeface="Cambria Math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Cambria Math"/>
              <a:buNone/>
              <a:defRPr sz="2000" b="0" i="0" u="none" strike="noStrike" cap="none">
                <a:solidFill>
                  <a:srgbClr val="898989"/>
                </a:solidFill>
                <a:latin typeface="Cambria Math"/>
                <a:ea typeface="Cambria Math"/>
                <a:cs typeface="Cambria Math"/>
                <a:sym typeface="Cambria Math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Cambria Math"/>
              <a:buNone/>
              <a:defRPr sz="2000" b="0" i="0" u="none" strike="noStrike" cap="none">
                <a:solidFill>
                  <a:srgbClr val="898989"/>
                </a:solidFill>
                <a:latin typeface="Cambria Math"/>
                <a:ea typeface="Cambria Math"/>
                <a:cs typeface="Cambria Math"/>
                <a:sym typeface="Cambria Math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Cambria Math"/>
              <a:buNone/>
              <a:defRPr sz="2000" b="0" i="0" u="none" strike="noStrike" cap="none">
                <a:solidFill>
                  <a:srgbClr val="898989"/>
                </a:solidFill>
                <a:latin typeface="Cambria Math"/>
                <a:ea typeface="Cambria Math"/>
                <a:cs typeface="Cambria Math"/>
                <a:sym typeface="Cambria Math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Cambria Math"/>
              <a:buNone/>
              <a:defRPr sz="2000" b="0" i="0" u="none" strike="noStrike" cap="none">
                <a:solidFill>
                  <a:srgbClr val="898989"/>
                </a:solidFill>
                <a:latin typeface="Cambria Math"/>
                <a:ea typeface="Cambria Math"/>
                <a:cs typeface="Cambria Math"/>
                <a:sym typeface="Cambria Math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Cambria Math"/>
              <a:buNone/>
              <a:defRPr sz="2000" b="0" i="0" u="none" strike="noStrike" cap="none">
                <a:solidFill>
                  <a:srgbClr val="898989"/>
                </a:solidFill>
                <a:latin typeface="Cambria Math"/>
                <a:ea typeface="Cambria Math"/>
                <a:cs typeface="Cambria Math"/>
                <a:sym typeface="Cambria Math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Cambria Math"/>
              <a:buNone/>
              <a:defRPr sz="2000" b="0" i="0" u="none" strike="noStrike" cap="none">
                <a:solidFill>
                  <a:srgbClr val="898989"/>
                </a:solidFill>
                <a:latin typeface="Cambria Math"/>
                <a:ea typeface="Cambria Math"/>
                <a:cs typeface="Cambria Math"/>
                <a:sym typeface="Cambria Math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800">
              <a:solidFill>
                <a:srgbClr val="B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85691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Cambria"/>
              <a:buChar char="●"/>
              <a:defRPr sz="3000" b="0" i="0" u="none" strike="noStrike" cap="non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914400" marR="0" lvl="1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mbria"/>
              <a:buChar char="○"/>
              <a:defRPr sz="3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1371600" marR="0" lvl="2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mbria"/>
              <a:buChar char="■"/>
              <a:defRPr sz="3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1828800" marR="0" lvl="3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mbria"/>
              <a:buChar char="●"/>
              <a:defRPr sz="3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2286000" marR="0" lvl="4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mbria"/>
              <a:buChar char="○"/>
              <a:defRPr sz="3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2743200" marR="0" lvl="5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mbria"/>
              <a:buChar char="■"/>
              <a:defRPr sz="3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L="3200400" marR="0" lvl="6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mbria"/>
              <a:buChar char="●"/>
              <a:defRPr sz="3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L="3657600" marR="0" lvl="7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mbria"/>
              <a:buChar char="○"/>
              <a:defRPr sz="3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L="4114800" marR="0" lvl="8" indent="-419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3000"/>
              <a:buFont typeface="Cambria"/>
              <a:buChar char="■"/>
              <a:defRPr sz="3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94758" y="5261845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831361" y="128030"/>
            <a:ext cx="1020462" cy="9939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00">
          <p15:clr>
            <a:srgbClr val="EA4335"/>
          </p15:clr>
        </p15:guide>
        <p15:guide id="2" orient="horz" pos="190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ctrTitle" idx="2"/>
          </p:nvPr>
        </p:nvSpPr>
        <p:spPr>
          <a:xfrm>
            <a:off x="311700" y="470639"/>
            <a:ext cx="8520600" cy="48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dirty="0">
                <a:solidFill>
                  <a:schemeClr val="dk1"/>
                </a:solidFill>
              </a:rPr>
              <a:t>CASPER @ IITB</a:t>
            </a:r>
            <a:br>
              <a:rPr lang="en" sz="2500" dirty="0">
                <a:solidFill>
                  <a:schemeClr val="dk1"/>
                </a:solidFill>
              </a:rPr>
            </a:br>
            <a:br>
              <a:rPr lang="en" sz="5400" b="1" dirty="0"/>
            </a:br>
            <a:r>
              <a:rPr lang="en-US" sz="5400" dirty="0"/>
              <a:t>Effective Mimicry of </a:t>
            </a:r>
            <a:r>
              <a:rPr lang="en-US" sz="5400" dirty="0" err="1"/>
              <a:t>Belady’s</a:t>
            </a:r>
            <a:r>
              <a:rPr lang="en-US" sz="5400" dirty="0"/>
              <a:t> MIN Policy</a:t>
            </a:r>
            <a:endParaRPr sz="3500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200" dirty="0"/>
              <a:t>HPCA 2022</a:t>
            </a:r>
            <a:endParaRPr sz="3200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 sz="2400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 dirty="0">
                <a:solidFill>
                  <a:srgbClr val="000000"/>
                </a:solidFill>
              </a:rPr>
              <a:t>Sumon</a:t>
            </a:r>
            <a:endParaRPr sz="2000" dirty="0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000" dirty="0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sumon@cse.iitb.ac.in</a:t>
            </a:r>
            <a:endParaRPr sz="2000" dirty="0">
              <a:solidFill>
                <a:srgbClr val="000000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56784" y="527761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" sz="1800">
                <a:solidFill>
                  <a:srgbClr val="B22222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800">
              <a:solidFill>
                <a:srgbClr val="B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11700" y="289438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Training</a:t>
            </a:r>
            <a:endParaRPr sz="5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959DEBD-0234-49D0-B5E7-7BC08103F160}"/>
              </a:ext>
            </a:extLst>
          </p:cNvPr>
          <p:cNvSpPr/>
          <p:nvPr/>
        </p:nvSpPr>
        <p:spPr>
          <a:xfrm>
            <a:off x="5952467" y="2445705"/>
            <a:ext cx="1897694" cy="134028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Reuse Distance Predictor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995C7DB-B46B-4B35-B67E-511A655C769F}"/>
              </a:ext>
            </a:extLst>
          </p:cNvPr>
          <p:cNvSpPr/>
          <p:nvPr/>
        </p:nvSpPr>
        <p:spPr>
          <a:xfrm>
            <a:off x="1532867" y="2444140"/>
            <a:ext cx="1897694" cy="134028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Sampled Cache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E5DBD65-3445-4161-88DC-EBA9A2CCD64E}"/>
              </a:ext>
            </a:extLst>
          </p:cNvPr>
          <p:cNvCxnSpPr>
            <a:cxnSpLocks/>
            <a:stCxn id="18" idx="2"/>
            <a:endCxn id="16" idx="0"/>
          </p:cNvCxnSpPr>
          <p:nvPr/>
        </p:nvCxnSpPr>
        <p:spPr>
          <a:xfrm>
            <a:off x="2481714" y="2001762"/>
            <a:ext cx="0" cy="4423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D82F008-BBE4-4651-A91A-52BA6746ABDB}"/>
              </a:ext>
            </a:extLst>
          </p:cNvPr>
          <p:cNvSpPr txBox="1"/>
          <p:nvPr/>
        </p:nvSpPr>
        <p:spPr>
          <a:xfrm>
            <a:off x="1506927" y="1540097"/>
            <a:ext cx="1949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Line address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D3249B0-B183-496A-9F0F-452ACEC17597}"/>
              </a:ext>
            </a:extLst>
          </p:cNvPr>
          <p:cNvCxnSpPr>
            <a:cxnSpLocks/>
            <a:stCxn id="16" idx="3"/>
            <a:endCxn id="2" idx="1"/>
          </p:cNvCxnSpPr>
          <p:nvPr/>
        </p:nvCxnSpPr>
        <p:spPr>
          <a:xfrm>
            <a:off x="3430561" y="3114283"/>
            <a:ext cx="2521906" cy="156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296DAD2-09CD-4456-A9BA-36D8BEBD9818}"/>
              </a:ext>
            </a:extLst>
          </p:cNvPr>
          <p:cNvSpPr txBox="1"/>
          <p:nvPr/>
        </p:nvSpPr>
        <p:spPr>
          <a:xfrm>
            <a:off x="3743713" y="2369901"/>
            <a:ext cx="18955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Last Reuse distance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5DC2695-70F0-4229-A08F-7BA8968DE05F}"/>
              </a:ext>
            </a:extLst>
          </p:cNvPr>
          <p:cNvSpPr txBox="1"/>
          <p:nvPr/>
        </p:nvSpPr>
        <p:spPr>
          <a:xfrm>
            <a:off x="3743714" y="3091982"/>
            <a:ext cx="18955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Last PC signature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5D65E-2616-47A4-BC74-8D19B62C412E}"/>
              </a:ext>
            </a:extLst>
          </p:cNvPr>
          <p:cNvSpPr txBox="1"/>
          <p:nvPr/>
        </p:nvSpPr>
        <p:spPr>
          <a:xfrm>
            <a:off x="595500" y="4153811"/>
            <a:ext cx="49284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Tracks the </a:t>
            </a:r>
            <a:r>
              <a:rPr lang="en-US" sz="2400" b="1" dirty="0"/>
              <a:t>past reuse distance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Long history</a:t>
            </a:r>
            <a:r>
              <a:rPr lang="en-US" sz="2400" dirty="0"/>
              <a:t> for few cache sets</a:t>
            </a:r>
          </a:p>
        </p:txBody>
      </p:sp>
    </p:spTree>
    <p:extLst>
      <p:ext uri="{BB962C8B-B14F-4D97-AF65-F5344CB8AC3E}">
        <p14:creationId xmlns:p14="http://schemas.microsoft.com/office/powerpoint/2010/main" val="44142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/>
      <p:bldP spid="25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>
            <a:spLocks noGrp="1"/>
          </p:cNvSpPr>
          <p:nvPr>
            <p:ph type="body" idx="1"/>
          </p:nvPr>
        </p:nvSpPr>
        <p:spPr>
          <a:xfrm>
            <a:off x="311700" y="2196600"/>
            <a:ext cx="8520600" cy="13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rgbClr val="B22222"/>
                </a:solidFill>
              </a:rPr>
              <a:t>Any Questions </a:t>
            </a:r>
            <a:endParaRPr sz="4500" dirty="0">
              <a:solidFill>
                <a:srgbClr val="B22222"/>
              </a:solidFill>
            </a:endParaRPr>
          </a:p>
        </p:txBody>
      </p:sp>
      <p:sp>
        <p:nvSpPr>
          <p:cNvPr id="222" name="Google Shape;222;p30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8329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11700" y="289438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Differentiating properties</a:t>
            </a:r>
            <a:endParaRPr sz="48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2" name="Google Shape;56;p9">
            <a:extLst>
              <a:ext uri="{FF2B5EF4-FFF2-40B4-BE49-F238E27FC236}">
                <a16:creationId xmlns:a16="http://schemas.microsoft.com/office/drawing/2014/main" id="{E533CD9C-132B-4A5B-A6C2-3E31368D7FD3}"/>
              </a:ext>
            </a:extLst>
          </p:cNvPr>
          <p:cNvSpPr txBox="1"/>
          <p:nvPr/>
        </p:nvSpPr>
        <p:spPr>
          <a:xfrm>
            <a:off x="311700" y="1266067"/>
            <a:ext cx="8520600" cy="3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1280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+mj-lt"/>
              <a:buAutoNum type="arabicPeriod"/>
            </a:pPr>
            <a:r>
              <a:rPr lang="en-US" sz="3600" dirty="0">
                <a:solidFill>
                  <a:schemeClr val="dk1"/>
                </a:solidFill>
                <a:highlight>
                  <a:srgbClr val="FFFFFF"/>
                </a:highlight>
              </a:rPr>
              <a:t>Misprediction impact</a:t>
            </a:r>
          </a:p>
          <a:p>
            <a:pPr marL="81280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+mj-lt"/>
              <a:buAutoNum type="arabicPeriod"/>
            </a:pPr>
            <a:r>
              <a:rPr lang="en-US" sz="3600" dirty="0">
                <a:solidFill>
                  <a:schemeClr val="dk1"/>
                </a:solidFill>
                <a:highlight>
                  <a:srgbClr val="FFFFFF"/>
                </a:highlight>
              </a:rPr>
              <a:t>Relative ordering of eviction</a:t>
            </a:r>
          </a:p>
          <a:p>
            <a:pPr marL="81280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+mj-lt"/>
              <a:buAutoNum type="arabicPeriod"/>
            </a:pPr>
            <a:r>
              <a:rPr lang="en-US" sz="3600" dirty="0">
                <a:solidFill>
                  <a:schemeClr val="dk1"/>
                </a:solidFill>
                <a:highlight>
                  <a:srgbClr val="FFFFFF"/>
                </a:highlight>
              </a:rPr>
              <a:t>Delayed interpretation of ETA</a:t>
            </a:r>
          </a:p>
          <a:p>
            <a:pPr marL="81280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+mj-lt"/>
              <a:buAutoNum type="arabicPeriod"/>
            </a:pPr>
            <a:endParaRPr lang="en-US" sz="360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70405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11700" y="485691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Under-predicted ETA</a:t>
            </a:r>
            <a:endParaRPr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6" name="Google Shape;56;p9">
            <a:extLst>
              <a:ext uri="{FF2B5EF4-FFF2-40B4-BE49-F238E27FC236}">
                <a16:creationId xmlns:a16="http://schemas.microsoft.com/office/drawing/2014/main" id="{A9CA2FEB-671C-40EA-B2CE-0D2832CB6C5A}"/>
              </a:ext>
            </a:extLst>
          </p:cNvPr>
          <p:cNvSpPr txBox="1"/>
          <p:nvPr/>
        </p:nvSpPr>
        <p:spPr>
          <a:xfrm>
            <a:off x="311700" y="1266067"/>
            <a:ext cx="8520600" cy="3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2500" dirty="0">
                <a:solidFill>
                  <a:schemeClr val="dk1"/>
                </a:solidFill>
                <a:highlight>
                  <a:srgbClr val="FFFFFF"/>
                </a:highlight>
              </a:rPr>
              <a:t>Add after every thing is done</a:t>
            </a:r>
            <a:endParaRPr sz="250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63820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64178" y="310237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Prior work: Hawkeye</a:t>
            </a:r>
            <a:endParaRPr sz="48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654CC-3387-4689-ACF2-6C37A3194E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9" t="24376" r="3409" b="37347"/>
          <a:stretch/>
        </p:blipFill>
        <p:spPr>
          <a:xfrm>
            <a:off x="236543" y="1236621"/>
            <a:ext cx="8520601" cy="19687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DDE8A0-ADD6-4100-B934-6F6984434A4E}"/>
              </a:ext>
            </a:extLst>
          </p:cNvPr>
          <p:cNvSpPr txBox="1"/>
          <p:nvPr/>
        </p:nvSpPr>
        <p:spPr>
          <a:xfrm>
            <a:off x="789138" y="3269907"/>
            <a:ext cx="2630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(Sampled Cache)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0653E3-7B51-4A0A-83D5-B225D935E6F1}"/>
              </a:ext>
            </a:extLst>
          </p:cNvPr>
          <p:cNvSpPr txBox="1"/>
          <p:nvPr/>
        </p:nvSpPr>
        <p:spPr>
          <a:xfrm>
            <a:off x="4221274" y="3269907"/>
            <a:ext cx="10396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(RDP)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7FCBFD-D7E2-4636-A15F-1A3247DC322B}"/>
              </a:ext>
            </a:extLst>
          </p:cNvPr>
          <p:cNvSpPr txBox="1"/>
          <p:nvPr/>
        </p:nvSpPr>
        <p:spPr>
          <a:xfrm>
            <a:off x="3269292" y="4109760"/>
            <a:ext cx="16597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Prediction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20691D25-B862-4F94-9014-89C55F283FEE}"/>
              </a:ext>
            </a:extLst>
          </p:cNvPr>
          <p:cNvCxnSpPr>
            <a:cxnSpLocks/>
            <a:stCxn id="4" idx="3"/>
            <a:endCxn id="22" idx="1"/>
          </p:cNvCxnSpPr>
          <p:nvPr/>
        </p:nvCxnSpPr>
        <p:spPr>
          <a:xfrm flipV="1">
            <a:off x="4928995" y="3994344"/>
            <a:ext cx="982251" cy="34624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C22A5810-2E33-49FC-A409-E83760CC6C75}"/>
              </a:ext>
            </a:extLst>
          </p:cNvPr>
          <p:cNvCxnSpPr>
            <a:cxnSpLocks/>
            <a:stCxn id="4" idx="3"/>
            <a:endCxn id="23" idx="1"/>
          </p:cNvCxnSpPr>
          <p:nvPr/>
        </p:nvCxnSpPr>
        <p:spPr>
          <a:xfrm>
            <a:off x="4928995" y="4340593"/>
            <a:ext cx="982251" cy="283802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B36486C-678E-4F7F-819D-55E531B24D96}"/>
              </a:ext>
            </a:extLst>
          </p:cNvPr>
          <p:cNvSpPr txBox="1"/>
          <p:nvPr/>
        </p:nvSpPr>
        <p:spPr>
          <a:xfrm>
            <a:off x="5911246" y="3763511"/>
            <a:ext cx="2177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Cache friendly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9A8A8C0-492E-487A-8298-2E7543053483}"/>
              </a:ext>
            </a:extLst>
          </p:cNvPr>
          <p:cNvSpPr txBox="1"/>
          <p:nvPr/>
        </p:nvSpPr>
        <p:spPr>
          <a:xfrm>
            <a:off x="5911246" y="4393562"/>
            <a:ext cx="2177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Cache averse</a:t>
            </a:r>
          </a:p>
        </p:txBody>
      </p:sp>
      <p:sp>
        <p:nvSpPr>
          <p:cNvPr id="28" name="Google Shape;80;p12">
            <a:extLst>
              <a:ext uri="{FF2B5EF4-FFF2-40B4-BE49-F238E27FC236}">
                <a16:creationId xmlns:a16="http://schemas.microsoft.com/office/drawing/2014/main" id="{5CA1CEA0-63D9-4B53-9130-22BCEEA6BC99}"/>
              </a:ext>
            </a:extLst>
          </p:cNvPr>
          <p:cNvSpPr txBox="1"/>
          <p:nvPr/>
        </p:nvSpPr>
        <p:spPr>
          <a:xfrm>
            <a:off x="4099143" y="4921547"/>
            <a:ext cx="3356976" cy="615523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800" dirty="0">
                <a:latin typeface="+mn-lt"/>
                <a:ea typeface="Cambria"/>
                <a:cs typeface="Cambria"/>
                <a:sym typeface="Cambria"/>
              </a:rPr>
              <a:t>Binary classification</a:t>
            </a:r>
            <a:endParaRPr sz="2800" dirty="0">
              <a:latin typeface="+mn-lt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549581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4" grpId="0"/>
      <p:bldP spid="22" grpId="0"/>
      <p:bldP spid="23" grpId="0"/>
      <p:bldP spid="2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9F4E0F-6319-4A4B-8267-9C9012E13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80" t="30266" r="17534" b="38578"/>
          <a:stretch/>
        </p:blipFill>
        <p:spPr>
          <a:xfrm>
            <a:off x="623399" y="1320800"/>
            <a:ext cx="8520601" cy="1938661"/>
          </a:xfrm>
          <a:prstGeom prst="rect">
            <a:avLst/>
          </a:prstGeom>
        </p:spPr>
      </p:pic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64178" y="310327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Binary classification problem</a:t>
            </a:r>
            <a:endParaRPr sz="4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4800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11700" y="371127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Binary classification problem</a:t>
            </a:r>
            <a:endParaRPr sz="4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A8008C-08C6-4ADA-9F8B-39ADFAC4F7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911" r="18082" b="8123"/>
          <a:stretch/>
        </p:blipFill>
        <p:spPr>
          <a:xfrm>
            <a:off x="18586" y="1277654"/>
            <a:ext cx="9106828" cy="3748069"/>
          </a:xfrm>
          <a:prstGeom prst="rect">
            <a:avLst/>
          </a:prstGeom>
        </p:spPr>
      </p:pic>
      <p:sp>
        <p:nvSpPr>
          <p:cNvPr id="7" name="Google Shape;80;p12">
            <a:extLst>
              <a:ext uri="{FF2B5EF4-FFF2-40B4-BE49-F238E27FC236}">
                <a16:creationId xmlns:a16="http://schemas.microsoft.com/office/drawing/2014/main" id="{A0285371-A0B9-4ADB-AFF8-B4C6AF945532}"/>
              </a:ext>
            </a:extLst>
          </p:cNvPr>
          <p:cNvSpPr txBox="1"/>
          <p:nvPr/>
        </p:nvSpPr>
        <p:spPr>
          <a:xfrm>
            <a:off x="2204582" y="4873624"/>
            <a:ext cx="5173250" cy="615523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800" dirty="0">
                <a:latin typeface="+mn-lt"/>
                <a:ea typeface="Cambria"/>
                <a:cs typeface="Cambria"/>
                <a:sym typeface="Cambria"/>
              </a:rPr>
              <a:t>Misprediction -&gt; </a:t>
            </a:r>
            <a:r>
              <a:rPr lang="en" sz="2800" b="1" dirty="0">
                <a:latin typeface="+mn-lt"/>
                <a:ea typeface="Cambria"/>
                <a:cs typeface="Cambria"/>
                <a:sym typeface="Cambria"/>
              </a:rPr>
              <a:t>global impact</a:t>
            </a:r>
            <a:endParaRPr sz="2800" b="1" dirty="0">
              <a:latin typeface="+mn-lt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327206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11700" y="335379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Mockingjay</a:t>
            </a:r>
            <a:endParaRPr sz="40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82530E-EF8B-456B-8B24-42DBB07C0C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16" t="29259" r="17945" b="41747"/>
          <a:stretch/>
        </p:blipFill>
        <p:spPr>
          <a:xfrm>
            <a:off x="538619" y="1266139"/>
            <a:ext cx="8618313" cy="183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28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B281C9-E085-46EA-9775-BF8315BBAD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8" t="30506" r="19315" b="8825"/>
          <a:stretch/>
        </p:blipFill>
        <p:spPr>
          <a:xfrm>
            <a:off x="0" y="1246982"/>
            <a:ext cx="9106828" cy="3923184"/>
          </a:xfrm>
          <a:prstGeom prst="rect">
            <a:avLst/>
          </a:prstGeom>
        </p:spPr>
      </p:pic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93114" y="335494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1. Mockingjay - misprediction</a:t>
            </a:r>
            <a:endParaRPr sz="40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7" name="Google Shape;80;p12">
            <a:extLst>
              <a:ext uri="{FF2B5EF4-FFF2-40B4-BE49-F238E27FC236}">
                <a16:creationId xmlns:a16="http://schemas.microsoft.com/office/drawing/2014/main" id="{A0285371-A0B9-4ADB-AFF8-B4C6AF945532}"/>
              </a:ext>
            </a:extLst>
          </p:cNvPr>
          <p:cNvSpPr txBox="1"/>
          <p:nvPr/>
        </p:nvSpPr>
        <p:spPr>
          <a:xfrm>
            <a:off x="2204582" y="4930905"/>
            <a:ext cx="5173250" cy="615523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800" dirty="0">
                <a:latin typeface="+mn-lt"/>
                <a:ea typeface="Cambria"/>
                <a:cs typeface="Cambria"/>
                <a:sym typeface="Cambria"/>
              </a:rPr>
              <a:t>Misprediction -&gt; </a:t>
            </a:r>
            <a:r>
              <a:rPr lang="en" sz="2800" b="1" dirty="0">
                <a:latin typeface="+mn-lt"/>
                <a:ea typeface="Cambria"/>
                <a:cs typeface="Cambria"/>
                <a:sym typeface="Cambria"/>
              </a:rPr>
              <a:t>local impact</a:t>
            </a:r>
            <a:endParaRPr sz="2800" b="1" dirty="0">
              <a:latin typeface="+mn-lt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04414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727432-5503-4D62-9E3C-CA9C125BD3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681" r="17945" b="8123"/>
          <a:stretch/>
        </p:blipFill>
        <p:spPr>
          <a:xfrm>
            <a:off x="551710" y="1274215"/>
            <a:ext cx="8040579" cy="3812228"/>
          </a:xfrm>
          <a:prstGeom prst="rect">
            <a:avLst/>
          </a:prstGeom>
        </p:spPr>
      </p:pic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11699" y="310407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2. Relative eviction ordering</a:t>
            </a:r>
            <a:endParaRPr sz="4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5724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64178" y="192367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Outline</a:t>
            </a:r>
            <a:endParaRPr sz="5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6" name="Google Shape;56;p9">
            <a:extLst>
              <a:ext uri="{FF2B5EF4-FFF2-40B4-BE49-F238E27FC236}">
                <a16:creationId xmlns:a16="http://schemas.microsoft.com/office/drawing/2014/main" id="{A9CA2FEB-671C-40EA-B2CE-0D2832CB6C5A}"/>
              </a:ext>
            </a:extLst>
          </p:cNvPr>
          <p:cNvSpPr txBox="1"/>
          <p:nvPr/>
        </p:nvSpPr>
        <p:spPr>
          <a:xfrm>
            <a:off x="311700" y="1266067"/>
            <a:ext cx="8520600" cy="3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4000" dirty="0">
                <a:solidFill>
                  <a:schemeClr val="dk1"/>
                </a:solidFill>
                <a:highlight>
                  <a:srgbClr val="FFFFFF"/>
                </a:highlight>
              </a:rPr>
              <a:t>Proposed solution - Mockingjay</a:t>
            </a: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4000" dirty="0">
                <a:solidFill>
                  <a:schemeClr val="dk1"/>
                </a:solidFill>
                <a:highlight>
                  <a:srgbClr val="FFFFFF"/>
                </a:highlight>
              </a:rPr>
              <a:t>Why it works?</a:t>
            </a: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4000" dirty="0">
                <a:solidFill>
                  <a:schemeClr val="dk1"/>
                </a:solidFill>
                <a:highlight>
                  <a:srgbClr val="FFFFFF"/>
                </a:highlight>
              </a:rPr>
              <a:t>Evaluation</a:t>
            </a: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4000" dirty="0">
                <a:solidFill>
                  <a:schemeClr val="dk1"/>
                </a:solidFill>
                <a:highlight>
                  <a:srgbClr val="FFFFFF"/>
                </a:highlight>
              </a:rPr>
              <a:t>Conclusion</a:t>
            </a:r>
            <a:endParaRPr sz="400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1676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25612C-5CCE-40A7-9ACE-2FA0D96D36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437" r="20951" b="9097"/>
          <a:stretch/>
        </p:blipFill>
        <p:spPr>
          <a:xfrm>
            <a:off x="559841" y="1254449"/>
            <a:ext cx="7819673" cy="3807776"/>
          </a:xfrm>
          <a:prstGeom prst="rect">
            <a:avLst/>
          </a:prstGeom>
        </p:spPr>
      </p:pic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7" name="Google Shape;80;p12">
            <a:extLst>
              <a:ext uri="{FF2B5EF4-FFF2-40B4-BE49-F238E27FC236}">
                <a16:creationId xmlns:a16="http://schemas.microsoft.com/office/drawing/2014/main" id="{44637F2F-07C0-46F7-B526-66345CF1E4B2}"/>
              </a:ext>
            </a:extLst>
          </p:cNvPr>
          <p:cNvSpPr txBox="1"/>
          <p:nvPr/>
        </p:nvSpPr>
        <p:spPr>
          <a:xfrm>
            <a:off x="681272" y="5062225"/>
            <a:ext cx="7531637" cy="615523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800" dirty="0">
                <a:latin typeface="+mn-lt"/>
                <a:ea typeface="Cambria"/>
                <a:cs typeface="Cambria"/>
                <a:sym typeface="Cambria"/>
              </a:rPr>
              <a:t>Relative order is correct for mispredicted ETA</a:t>
            </a:r>
            <a:endParaRPr sz="2800" b="1" dirty="0">
              <a:latin typeface="+mn-lt"/>
              <a:ea typeface="Cambria"/>
              <a:cs typeface="Cambria"/>
              <a:sym typeface="Cambria"/>
            </a:endParaRPr>
          </a:p>
        </p:txBody>
      </p:sp>
      <p:sp>
        <p:nvSpPr>
          <p:cNvPr id="11" name="Google Shape;46;p8">
            <a:extLst>
              <a:ext uri="{FF2B5EF4-FFF2-40B4-BE49-F238E27FC236}">
                <a16:creationId xmlns:a16="http://schemas.microsoft.com/office/drawing/2014/main" id="{D9599470-EC8A-498F-9BA0-20828856B1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10407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Misprediction - Mockingjay</a:t>
            </a: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3741170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11700" y="299027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Relative ordering error</a:t>
            </a:r>
            <a:endParaRPr sz="4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A22967-5F62-4EE5-B210-434F76D285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95" t="19513" r="11096" b="8555"/>
          <a:stretch/>
        </p:blipFill>
        <p:spPr>
          <a:xfrm>
            <a:off x="112735" y="1331331"/>
            <a:ext cx="5736921" cy="428780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6900BC7-D7EC-4F73-B19C-58970D471D35}"/>
              </a:ext>
            </a:extLst>
          </p:cNvPr>
          <p:cNvCxnSpPr>
            <a:cxnSpLocks/>
          </p:cNvCxnSpPr>
          <p:nvPr/>
        </p:nvCxnSpPr>
        <p:spPr>
          <a:xfrm flipV="1">
            <a:off x="889349" y="1665962"/>
            <a:ext cx="4521896" cy="321918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E895906-24E8-4F50-998B-375F408E6C2C}"/>
              </a:ext>
            </a:extLst>
          </p:cNvPr>
          <p:cNvCxnSpPr>
            <a:cxnSpLocks/>
          </p:cNvCxnSpPr>
          <p:nvPr/>
        </p:nvCxnSpPr>
        <p:spPr>
          <a:xfrm>
            <a:off x="4421688" y="2379945"/>
            <a:ext cx="20292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3B35241-E34D-4DC0-BBFE-536DC6FBA840}"/>
              </a:ext>
            </a:extLst>
          </p:cNvPr>
          <p:cNvSpPr txBox="1"/>
          <p:nvPr/>
        </p:nvSpPr>
        <p:spPr>
          <a:xfrm>
            <a:off x="6538586" y="1891430"/>
            <a:ext cx="19665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Ordering error on every misprediction</a:t>
            </a:r>
          </a:p>
        </p:txBody>
      </p:sp>
      <p:sp>
        <p:nvSpPr>
          <p:cNvPr id="18" name="Google Shape;80;p12">
            <a:extLst>
              <a:ext uri="{FF2B5EF4-FFF2-40B4-BE49-F238E27FC236}">
                <a16:creationId xmlns:a16="http://schemas.microsoft.com/office/drawing/2014/main" id="{96583AA4-AC3C-47FD-957A-96DEC14E6586}"/>
              </a:ext>
            </a:extLst>
          </p:cNvPr>
          <p:cNvSpPr txBox="1"/>
          <p:nvPr/>
        </p:nvSpPr>
        <p:spPr>
          <a:xfrm>
            <a:off x="5982266" y="3487042"/>
            <a:ext cx="3079226" cy="1292631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 dirty="0">
                <a:latin typeface="+mn-lt"/>
                <a:ea typeface="Cambria"/>
                <a:cs typeface="Cambria"/>
                <a:sym typeface="Cambria"/>
              </a:rPr>
              <a:t>Low ordering error</a:t>
            </a:r>
            <a:r>
              <a:rPr lang="en" sz="2400" dirty="0">
                <a:latin typeface="+mn-lt"/>
                <a:ea typeface="Cambria"/>
                <a:cs typeface="Cambria"/>
                <a:sym typeface="Cambria"/>
              </a:rPr>
              <a:t>, even with high misprediction</a:t>
            </a:r>
            <a:endParaRPr sz="2400" b="1" dirty="0">
              <a:latin typeface="+mn-lt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502074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11700" y="304639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3. Delayed interpretation of ETA</a:t>
            </a:r>
            <a:endParaRPr sz="40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F6F76C-8628-4B26-88B6-965AC006FC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681" r="18904" b="9828"/>
          <a:stretch/>
        </p:blipFill>
        <p:spPr>
          <a:xfrm>
            <a:off x="439862" y="1250738"/>
            <a:ext cx="8354860" cy="3909285"/>
          </a:xfrm>
          <a:prstGeom prst="rect">
            <a:avLst/>
          </a:prstGeom>
        </p:spPr>
      </p:pic>
      <p:sp>
        <p:nvSpPr>
          <p:cNvPr id="10" name="Google Shape;80;p12">
            <a:extLst>
              <a:ext uri="{FF2B5EF4-FFF2-40B4-BE49-F238E27FC236}">
                <a16:creationId xmlns:a16="http://schemas.microsoft.com/office/drawing/2014/main" id="{33F4E1BC-C259-48D7-B848-7C8E7086FD1F}"/>
              </a:ext>
            </a:extLst>
          </p:cNvPr>
          <p:cNvSpPr txBox="1"/>
          <p:nvPr/>
        </p:nvSpPr>
        <p:spPr>
          <a:xfrm>
            <a:off x="551145" y="1811090"/>
            <a:ext cx="7911583" cy="104641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800" dirty="0">
                <a:latin typeface="+mn-lt"/>
                <a:ea typeface="Cambria"/>
                <a:cs typeface="Cambria"/>
                <a:sym typeface="Cambria"/>
              </a:rPr>
              <a:t>Eviction priority interpreted at </a:t>
            </a:r>
            <a:r>
              <a:rPr lang="en" sz="2800" b="1" dirty="0">
                <a:latin typeface="+mn-lt"/>
                <a:ea typeface="Cambria"/>
                <a:cs typeface="Cambria"/>
                <a:sym typeface="Cambria"/>
              </a:rPr>
              <a:t>eviction time </a:t>
            </a:r>
            <a:r>
              <a:rPr lang="en" sz="2800" dirty="0">
                <a:latin typeface="+mn-lt"/>
                <a:ea typeface="Cambria"/>
                <a:cs typeface="Cambria"/>
                <a:sym typeface="Cambria"/>
              </a:rPr>
              <a:t>instead of insertion time</a:t>
            </a:r>
            <a:endParaRPr sz="2800" dirty="0">
              <a:latin typeface="+mn-lt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969259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11700" y="347905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Scenario 1</a:t>
            </a:r>
            <a:endParaRPr sz="40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64BE5A-292E-4E9D-9696-B96DC05FC7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819" r="17808" b="9829"/>
          <a:stretch/>
        </p:blipFill>
        <p:spPr>
          <a:xfrm>
            <a:off x="311700" y="1305975"/>
            <a:ext cx="8668011" cy="393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231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64178" y="379582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Scenario 2</a:t>
            </a:r>
            <a:endParaRPr sz="40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8D958F-E87A-4CF1-BC04-3BA7F009DD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142" r="19041" b="10072"/>
          <a:stretch/>
        </p:blipFill>
        <p:spPr>
          <a:xfrm>
            <a:off x="551145" y="1343390"/>
            <a:ext cx="8041710" cy="3673878"/>
          </a:xfrm>
          <a:prstGeom prst="rect">
            <a:avLst/>
          </a:prstGeom>
        </p:spPr>
      </p:pic>
      <p:sp>
        <p:nvSpPr>
          <p:cNvPr id="7" name="Google Shape;80;p12">
            <a:extLst>
              <a:ext uri="{FF2B5EF4-FFF2-40B4-BE49-F238E27FC236}">
                <a16:creationId xmlns:a16="http://schemas.microsoft.com/office/drawing/2014/main" id="{E46C05D7-8BDB-4BB8-A1FB-EB881B265013}"/>
              </a:ext>
            </a:extLst>
          </p:cNvPr>
          <p:cNvSpPr txBox="1"/>
          <p:nvPr/>
        </p:nvSpPr>
        <p:spPr>
          <a:xfrm>
            <a:off x="551144" y="4988175"/>
            <a:ext cx="7911583" cy="615523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800" dirty="0">
                <a:latin typeface="+mn-lt"/>
                <a:ea typeface="Cambria"/>
                <a:cs typeface="Cambria"/>
                <a:sym typeface="Cambria"/>
              </a:rPr>
              <a:t>Eviction order depends on ETA of all cache lines </a:t>
            </a:r>
            <a:endParaRPr sz="2800" b="1" dirty="0">
              <a:latin typeface="+mn-lt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0677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64178" y="347905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Evalution Methodology</a:t>
            </a:r>
            <a:endParaRPr sz="4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5" name="Google Shape;56;p9">
            <a:extLst>
              <a:ext uri="{FF2B5EF4-FFF2-40B4-BE49-F238E27FC236}">
                <a16:creationId xmlns:a16="http://schemas.microsoft.com/office/drawing/2014/main" id="{F8EE7A62-96FA-4508-88E7-0CB1E67C01AB}"/>
              </a:ext>
            </a:extLst>
          </p:cNvPr>
          <p:cNvSpPr txBox="1"/>
          <p:nvPr/>
        </p:nvSpPr>
        <p:spPr>
          <a:xfrm>
            <a:off x="311700" y="1266067"/>
            <a:ext cx="8520600" cy="3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Simulator: </a:t>
            </a:r>
            <a:r>
              <a:rPr lang="en-US" sz="3200" dirty="0" err="1">
                <a:solidFill>
                  <a:schemeClr val="dk1"/>
                </a:solidFill>
                <a:highlight>
                  <a:srgbClr val="FFFFFF"/>
                </a:highlight>
              </a:rPr>
              <a:t>Champsim</a:t>
            </a:r>
            <a:endParaRPr lang="en-US" sz="32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33 memory-sensitive workloads from SPEC CPU2006, SPEC CPU2017 and GAP</a:t>
            </a: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Prefetcher used: IP-stride</a:t>
            </a: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 Multicore</a:t>
            </a:r>
          </a:p>
          <a:p>
            <a:pPr marL="852488" lvl="1" indent="-338138"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Number of cores: 4</a:t>
            </a:r>
          </a:p>
          <a:p>
            <a:pPr marL="852488" lvl="1" indent="-338138"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100 mixes from the 33 workloads</a:t>
            </a:r>
            <a:endParaRPr sz="320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0569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50104" y="494875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Speedup: single-core, no prefetching</a:t>
            </a:r>
            <a:endParaRPr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645DC5-D162-4EFE-A5C4-7F9D56D26B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9" t="23495" r="8904" b="9827"/>
          <a:stretch/>
        </p:blipFill>
        <p:spPr>
          <a:xfrm>
            <a:off x="217715" y="1265129"/>
            <a:ext cx="8708569" cy="3723046"/>
          </a:xfrm>
          <a:prstGeom prst="rect">
            <a:avLst/>
          </a:prstGeom>
        </p:spPr>
      </p:pic>
      <p:sp>
        <p:nvSpPr>
          <p:cNvPr id="10" name="Google Shape;80;p12">
            <a:extLst>
              <a:ext uri="{FF2B5EF4-FFF2-40B4-BE49-F238E27FC236}">
                <a16:creationId xmlns:a16="http://schemas.microsoft.com/office/drawing/2014/main" id="{7E38F7C8-735E-4044-8823-B1E29FE43D53}"/>
              </a:ext>
            </a:extLst>
          </p:cNvPr>
          <p:cNvSpPr txBox="1"/>
          <p:nvPr/>
        </p:nvSpPr>
        <p:spPr>
          <a:xfrm>
            <a:off x="551145" y="5060544"/>
            <a:ext cx="7911583" cy="615523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800" dirty="0">
                <a:latin typeface="+mn-lt"/>
                <a:ea typeface="Cambria"/>
                <a:cs typeface="Cambria"/>
                <a:sym typeface="Cambria"/>
              </a:rPr>
              <a:t>Speedup of </a:t>
            </a:r>
            <a:r>
              <a:rPr lang="en" sz="2800" b="1" dirty="0">
                <a:latin typeface="+mn-lt"/>
                <a:ea typeface="Cambria"/>
                <a:cs typeface="Cambria"/>
                <a:sym typeface="Cambria"/>
              </a:rPr>
              <a:t>5.5% </a:t>
            </a:r>
            <a:r>
              <a:rPr lang="en" sz="2800" dirty="0">
                <a:latin typeface="+mn-lt"/>
                <a:ea typeface="Cambria"/>
                <a:cs typeface="Cambria"/>
                <a:sym typeface="Cambria"/>
              </a:rPr>
              <a:t>over LRU close to </a:t>
            </a:r>
            <a:r>
              <a:rPr lang="en" sz="2800" b="1" dirty="0">
                <a:latin typeface="+mn-lt"/>
                <a:ea typeface="Cambria"/>
                <a:cs typeface="Cambria"/>
                <a:sym typeface="Cambria"/>
              </a:rPr>
              <a:t>6%</a:t>
            </a:r>
            <a:r>
              <a:rPr lang="en" sz="2800" dirty="0">
                <a:latin typeface="+mn-lt"/>
                <a:ea typeface="Cambria"/>
                <a:cs typeface="Cambria"/>
                <a:sym typeface="Cambria"/>
              </a:rPr>
              <a:t> of MIN</a:t>
            </a:r>
            <a:endParaRPr sz="2800" dirty="0">
              <a:latin typeface="+mn-lt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00417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E07D50-69F7-4D49-9EFF-D71BE4D32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5" t="21950" r="9041" b="9585"/>
          <a:stretch/>
        </p:blipFill>
        <p:spPr>
          <a:xfrm>
            <a:off x="342480" y="1267312"/>
            <a:ext cx="8328909" cy="3720863"/>
          </a:xfrm>
          <a:prstGeom prst="rect">
            <a:avLst/>
          </a:prstGeom>
        </p:spPr>
      </p:pic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0" y="415057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Speedup: single-core, with prefetching</a:t>
            </a:r>
            <a:endParaRPr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10" name="Google Shape;80;p12">
            <a:extLst>
              <a:ext uri="{FF2B5EF4-FFF2-40B4-BE49-F238E27FC236}">
                <a16:creationId xmlns:a16="http://schemas.microsoft.com/office/drawing/2014/main" id="{8C00C337-93D0-458A-8906-B201E7C0389D}"/>
              </a:ext>
            </a:extLst>
          </p:cNvPr>
          <p:cNvSpPr txBox="1"/>
          <p:nvPr/>
        </p:nvSpPr>
        <p:spPr>
          <a:xfrm>
            <a:off x="283340" y="4988175"/>
            <a:ext cx="8237260" cy="553968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dirty="0">
                <a:latin typeface="+mn-lt"/>
                <a:ea typeface="Cambria"/>
                <a:cs typeface="Cambria"/>
                <a:sym typeface="Cambria"/>
              </a:rPr>
              <a:t>Speedup of </a:t>
            </a:r>
            <a:r>
              <a:rPr lang="en" sz="2400" b="1" dirty="0">
                <a:latin typeface="+mn-lt"/>
                <a:ea typeface="Cambria"/>
                <a:cs typeface="Cambria"/>
                <a:sym typeface="Cambria"/>
              </a:rPr>
              <a:t>3.6%</a:t>
            </a:r>
            <a:r>
              <a:rPr lang="en" sz="2400" dirty="0">
                <a:latin typeface="+mn-lt"/>
                <a:ea typeface="Cambria"/>
                <a:cs typeface="Cambria"/>
                <a:sym typeface="Cambria"/>
              </a:rPr>
              <a:t> over LRU compared to </a:t>
            </a:r>
            <a:r>
              <a:rPr lang="en" sz="2400" b="1" dirty="0">
                <a:latin typeface="+mn-lt"/>
                <a:ea typeface="Cambria"/>
                <a:cs typeface="Cambria"/>
                <a:sym typeface="Cambria"/>
              </a:rPr>
              <a:t>2%</a:t>
            </a:r>
            <a:r>
              <a:rPr lang="en" sz="2400" dirty="0">
                <a:latin typeface="+mn-lt"/>
                <a:ea typeface="Cambria"/>
                <a:cs typeface="Cambria"/>
                <a:sym typeface="Cambria"/>
              </a:rPr>
              <a:t> with Harmony</a:t>
            </a:r>
            <a:endParaRPr sz="2400" dirty="0">
              <a:latin typeface="+mn-lt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144308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11700" y="390005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Speedup: 4-core</a:t>
            </a:r>
            <a:endParaRPr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7" name="Google Shape;80;p12">
            <a:extLst>
              <a:ext uri="{FF2B5EF4-FFF2-40B4-BE49-F238E27FC236}">
                <a16:creationId xmlns:a16="http://schemas.microsoft.com/office/drawing/2014/main" id="{0A694351-A0B9-4499-B2FD-D26758C6FCBA}"/>
              </a:ext>
            </a:extLst>
          </p:cNvPr>
          <p:cNvSpPr txBox="1"/>
          <p:nvPr/>
        </p:nvSpPr>
        <p:spPr>
          <a:xfrm>
            <a:off x="616208" y="4841844"/>
            <a:ext cx="7911583" cy="615523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2800" dirty="0">
                <a:latin typeface="+mn-lt"/>
                <a:ea typeface="Cambria"/>
                <a:cs typeface="Cambria"/>
                <a:sym typeface="Cambria"/>
              </a:rPr>
              <a:t>No prefetching: </a:t>
            </a:r>
            <a:r>
              <a:rPr lang="en-US" sz="2800" b="1" dirty="0">
                <a:latin typeface="+mn-lt"/>
                <a:ea typeface="Cambria"/>
                <a:cs typeface="Cambria"/>
                <a:sym typeface="Cambria"/>
              </a:rPr>
              <a:t>15.2%</a:t>
            </a:r>
            <a:r>
              <a:rPr lang="en-US" sz="2800" dirty="0">
                <a:latin typeface="+mn-lt"/>
                <a:ea typeface="Cambria"/>
                <a:cs typeface="Cambria"/>
                <a:sym typeface="Cambria"/>
              </a:rPr>
              <a:t>, with prefetching: </a:t>
            </a:r>
            <a:r>
              <a:rPr lang="en-US" sz="2800" b="1" dirty="0">
                <a:latin typeface="+mn-lt"/>
                <a:ea typeface="Cambria"/>
                <a:cs typeface="Cambria"/>
                <a:sym typeface="Cambria"/>
              </a:rPr>
              <a:t>13.3%</a:t>
            </a:r>
            <a:r>
              <a:rPr lang="en-US" sz="2800" dirty="0">
                <a:latin typeface="+mn-lt"/>
                <a:ea typeface="Cambria"/>
                <a:cs typeface="Cambria"/>
                <a:sym typeface="Cambria"/>
              </a:rPr>
              <a:t> </a:t>
            </a:r>
            <a:endParaRPr sz="2800" dirty="0">
              <a:latin typeface="+mn-lt"/>
              <a:ea typeface="Cambria"/>
              <a:cs typeface="Cambria"/>
              <a:sym typeface="Cambri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C08687-C315-4997-90B8-1B03B3965A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12" t="26578" r="10549" b="25910"/>
          <a:stretch/>
        </p:blipFill>
        <p:spPr>
          <a:xfrm>
            <a:off x="200416" y="1415441"/>
            <a:ext cx="8929098" cy="28827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5271C9-7985-499D-A5C4-F34E0B9D41A0}"/>
              </a:ext>
            </a:extLst>
          </p:cNvPr>
          <p:cNvSpPr txBox="1"/>
          <p:nvPr/>
        </p:nvSpPr>
        <p:spPr>
          <a:xfrm>
            <a:off x="1359038" y="4137970"/>
            <a:ext cx="2188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 prefetching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0D5D28-A854-4C31-BF37-9D8016A07475}"/>
              </a:ext>
            </a:extLst>
          </p:cNvPr>
          <p:cNvSpPr txBox="1"/>
          <p:nvPr/>
        </p:nvSpPr>
        <p:spPr>
          <a:xfrm>
            <a:off x="5878658" y="4119767"/>
            <a:ext cx="258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With prefetching</a:t>
            </a:r>
          </a:p>
        </p:txBody>
      </p:sp>
    </p:spTree>
    <p:extLst>
      <p:ext uri="{BB962C8B-B14F-4D97-AF65-F5344CB8AC3E}">
        <p14:creationId xmlns:p14="http://schemas.microsoft.com/office/powerpoint/2010/main" val="2147156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11700" y="476333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Energy reduction</a:t>
            </a:r>
            <a:endParaRPr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118276-3F50-4AE3-8F29-C9007AED31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42" t="18295" r="4931" b="8123"/>
          <a:stretch/>
        </p:blipFill>
        <p:spPr>
          <a:xfrm>
            <a:off x="1172140" y="1259301"/>
            <a:ext cx="6481263" cy="3363129"/>
          </a:xfrm>
          <a:prstGeom prst="rect">
            <a:avLst/>
          </a:prstGeom>
        </p:spPr>
      </p:pic>
      <p:sp>
        <p:nvSpPr>
          <p:cNvPr id="7" name="Google Shape;80;p12">
            <a:extLst>
              <a:ext uri="{FF2B5EF4-FFF2-40B4-BE49-F238E27FC236}">
                <a16:creationId xmlns:a16="http://schemas.microsoft.com/office/drawing/2014/main" id="{670ADE50-9530-4F98-82FF-460C8819ECEC}"/>
              </a:ext>
            </a:extLst>
          </p:cNvPr>
          <p:cNvSpPr txBox="1"/>
          <p:nvPr/>
        </p:nvSpPr>
        <p:spPr>
          <a:xfrm>
            <a:off x="311700" y="4629657"/>
            <a:ext cx="8274837" cy="104641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/>
            <a:r>
              <a:rPr lang="en-US" sz="2800" dirty="0">
                <a:latin typeface="+mn-lt"/>
                <a:ea typeface="Cambria"/>
                <a:cs typeface="Cambria"/>
                <a:sym typeface="Cambria"/>
              </a:rPr>
              <a:t>Reduces energy consumption by </a:t>
            </a:r>
            <a:r>
              <a:rPr lang="en-US" sz="2800" b="1" dirty="0">
                <a:latin typeface="+mn-lt"/>
                <a:ea typeface="Cambria"/>
                <a:cs typeface="Cambria"/>
                <a:sym typeface="Cambria"/>
              </a:rPr>
              <a:t>9.1% </a:t>
            </a:r>
            <a:r>
              <a:rPr lang="en-US" sz="2800" dirty="0">
                <a:latin typeface="+mn-lt"/>
                <a:ea typeface="Cambria"/>
                <a:cs typeface="Cambria"/>
                <a:sym typeface="Cambria"/>
              </a:rPr>
              <a:t>compared to Hawkeye.</a:t>
            </a:r>
            <a:endParaRPr sz="2800" dirty="0">
              <a:latin typeface="+mn-lt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53768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173914" y="158183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Belady’s MIN Policy</a:t>
            </a:r>
            <a:endParaRPr sz="5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192A36-38EA-4AFF-90F9-BC0B38E1AC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412" r="18356" b="16163"/>
          <a:stretch/>
        </p:blipFill>
        <p:spPr>
          <a:xfrm>
            <a:off x="0" y="1433780"/>
            <a:ext cx="9144000" cy="3804887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64178" y="347905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Conclusion</a:t>
            </a:r>
            <a:endParaRPr sz="4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5" name="Google Shape;56;p9">
            <a:extLst>
              <a:ext uri="{FF2B5EF4-FFF2-40B4-BE49-F238E27FC236}">
                <a16:creationId xmlns:a16="http://schemas.microsoft.com/office/drawing/2014/main" id="{F8EE7A62-96FA-4508-88E7-0CB1E67C01AB}"/>
              </a:ext>
            </a:extLst>
          </p:cNvPr>
          <p:cNvSpPr txBox="1"/>
          <p:nvPr/>
        </p:nvSpPr>
        <p:spPr>
          <a:xfrm>
            <a:off x="311700" y="1266067"/>
            <a:ext cx="8520600" cy="3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Mockingjay mimics </a:t>
            </a:r>
            <a:r>
              <a:rPr lang="en-US" sz="3200" dirty="0" err="1">
                <a:solidFill>
                  <a:schemeClr val="dk1"/>
                </a:solidFill>
                <a:highlight>
                  <a:srgbClr val="FFFFFF"/>
                </a:highlight>
              </a:rPr>
              <a:t>Belady’s</a:t>
            </a: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 MIN policy</a:t>
            </a: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Uses a ETA based approach instead of binary classification</a:t>
            </a: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Achieves performance close to MIN policy</a:t>
            </a:r>
            <a:endParaRPr sz="320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91640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64178" y="347905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Acknowlegements</a:t>
            </a:r>
            <a:endParaRPr sz="4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5" name="Google Shape;56;p9">
            <a:extLst>
              <a:ext uri="{FF2B5EF4-FFF2-40B4-BE49-F238E27FC236}">
                <a16:creationId xmlns:a16="http://schemas.microsoft.com/office/drawing/2014/main" id="{F8EE7A62-96FA-4508-88E7-0CB1E67C01AB}"/>
              </a:ext>
            </a:extLst>
          </p:cNvPr>
          <p:cNvSpPr txBox="1"/>
          <p:nvPr/>
        </p:nvSpPr>
        <p:spPr>
          <a:xfrm>
            <a:off x="311700" y="1266067"/>
            <a:ext cx="8520600" cy="3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Some of the figures are taken </a:t>
            </a:r>
            <a:r>
              <a:rPr lang="en-US" sz="3200">
                <a:solidFill>
                  <a:schemeClr val="dk1"/>
                </a:solidFill>
                <a:highlight>
                  <a:srgbClr val="FFFFFF"/>
                </a:highlight>
              </a:rPr>
              <a:t>from this paper </a:t>
            </a:r>
            <a:r>
              <a:rPr lang="en-US" sz="3200" dirty="0">
                <a:solidFill>
                  <a:schemeClr val="dk1"/>
                </a:solidFill>
                <a:highlight>
                  <a:srgbClr val="FFFFFF"/>
                </a:highlight>
              </a:rPr>
              <a:t>and from the slides of Ishan Shah</a:t>
            </a:r>
            <a:endParaRPr sz="320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992622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>
            <a:spLocks noGrp="1"/>
          </p:cNvSpPr>
          <p:nvPr>
            <p:ph type="body" idx="1"/>
          </p:nvPr>
        </p:nvSpPr>
        <p:spPr>
          <a:xfrm>
            <a:off x="311700" y="2196600"/>
            <a:ext cx="8520600" cy="13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B22222"/>
                </a:solidFill>
              </a:rPr>
              <a:t>Thank You</a:t>
            </a:r>
          </a:p>
        </p:txBody>
      </p:sp>
      <p:sp>
        <p:nvSpPr>
          <p:cNvPr id="222" name="Google Shape;222;p30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491E2C-3DE8-4312-8539-B77DDE1C53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924" r="18904" b="16894"/>
          <a:stretch/>
        </p:blipFill>
        <p:spPr>
          <a:xfrm>
            <a:off x="0" y="1423518"/>
            <a:ext cx="9144000" cy="3815149"/>
          </a:xfrm>
          <a:prstGeom prst="rect">
            <a:avLst/>
          </a:prstGeom>
        </p:spPr>
      </p:pic>
      <p:sp>
        <p:nvSpPr>
          <p:cNvPr id="9" name="Google Shape;46;p8">
            <a:extLst>
              <a:ext uri="{FF2B5EF4-FFF2-40B4-BE49-F238E27FC236}">
                <a16:creationId xmlns:a16="http://schemas.microsoft.com/office/drawing/2014/main" id="{1F7A9544-CF81-460E-A880-C80B044290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914" y="158183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Belady’s MIN Policy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2184077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111283" y="283444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Proposed method: Mockingjay</a:t>
            </a:r>
            <a:endParaRPr sz="4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6" name="Google Shape;56;p9">
            <a:extLst>
              <a:ext uri="{FF2B5EF4-FFF2-40B4-BE49-F238E27FC236}">
                <a16:creationId xmlns:a16="http://schemas.microsoft.com/office/drawing/2014/main" id="{A9CA2FEB-671C-40EA-B2CE-0D2832CB6C5A}"/>
              </a:ext>
            </a:extLst>
          </p:cNvPr>
          <p:cNvSpPr txBox="1"/>
          <p:nvPr/>
        </p:nvSpPr>
        <p:spPr>
          <a:xfrm>
            <a:off x="311700" y="1266067"/>
            <a:ext cx="8520600" cy="3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600" dirty="0">
                <a:solidFill>
                  <a:schemeClr val="dk1"/>
                </a:solidFill>
                <a:highlight>
                  <a:srgbClr val="FFFFFF"/>
                </a:highlight>
              </a:rPr>
              <a:t>Emulate </a:t>
            </a:r>
            <a:r>
              <a:rPr lang="en-US" sz="3600" dirty="0" err="1">
                <a:solidFill>
                  <a:schemeClr val="dk1"/>
                </a:solidFill>
                <a:highlight>
                  <a:srgbClr val="FFFFFF"/>
                </a:highlight>
              </a:rPr>
              <a:t>Belday’s</a:t>
            </a:r>
            <a:r>
              <a:rPr lang="en-US" sz="3600" dirty="0">
                <a:solidFill>
                  <a:schemeClr val="dk1"/>
                </a:solidFill>
                <a:highlight>
                  <a:srgbClr val="FFFFFF"/>
                </a:highlight>
              </a:rPr>
              <a:t> MIN policy</a:t>
            </a: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600" dirty="0">
                <a:solidFill>
                  <a:schemeClr val="dk1"/>
                </a:solidFill>
                <a:highlight>
                  <a:srgbClr val="FFFFFF"/>
                </a:highlight>
              </a:rPr>
              <a:t>Predicts Estimated time of arrival(ETA)</a:t>
            </a: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600" dirty="0">
                <a:solidFill>
                  <a:schemeClr val="dk1"/>
                </a:solidFill>
                <a:highlight>
                  <a:srgbClr val="FFFFFF"/>
                </a:highlight>
              </a:rPr>
              <a:t>Evicts cache line with highest ETA</a:t>
            </a:r>
            <a:endParaRPr sz="360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92255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64178" y="192367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Mockingjay- example</a:t>
            </a:r>
            <a:endParaRPr sz="5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C3A0DF-C099-4452-B56C-6918A6F810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" t="31533" r="18904" b="11290"/>
          <a:stretch/>
        </p:blipFill>
        <p:spPr>
          <a:xfrm>
            <a:off x="198197" y="1840539"/>
            <a:ext cx="8747606" cy="34850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61E5DC-BC66-49D2-8128-B02A5AA5B315}"/>
              </a:ext>
            </a:extLst>
          </p:cNvPr>
          <p:cNvSpPr txBox="1"/>
          <p:nvPr/>
        </p:nvSpPr>
        <p:spPr>
          <a:xfrm>
            <a:off x="264178" y="1316244"/>
            <a:ext cx="2906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Cache contents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A2073F-9227-4106-A6A9-89F6E1946E78}"/>
              </a:ext>
            </a:extLst>
          </p:cNvPr>
          <p:cNvSpPr/>
          <p:nvPr/>
        </p:nvSpPr>
        <p:spPr>
          <a:xfrm>
            <a:off x="264178" y="4777002"/>
            <a:ext cx="852060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605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73BCDF-2983-4002-B007-A9DEA30963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5" t="32671" r="17670" b="9828"/>
          <a:stretch/>
        </p:blipFill>
        <p:spPr>
          <a:xfrm>
            <a:off x="264178" y="1983312"/>
            <a:ext cx="8408998" cy="3369312"/>
          </a:xfrm>
          <a:prstGeom prst="rect">
            <a:avLst/>
          </a:prstGeom>
        </p:spPr>
      </p:pic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64178" y="192367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Mockingjay- example</a:t>
            </a:r>
            <a:endParaRPr sz="5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61E5DC-BC66-49D2-8128-B02A5AA5B315}"/>
              </a:ext>
            </a:extLst>
          </p:cNvPr>
          <p:cNvSpPr txBox="1"/>
          <p:nvPr/>
        </p:nvSpPr>
        <p:spPr>
          <a:xfrm>
            <a:off x="264178" y="1216036"/>
            <a:ext cx="2906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Cache contents</a:t>
            </a:r>
          </a:p>
          <a:p>
            <a:r>
              <a:rPr lang="en-US" sz="2400" dirty="0"/>
              <a:t>(insertion time)</a:t>
            </a:r>
          </a:p>
        </p:txBody>
      </p:sp>
    </p:spTree>
    <p:extLst>
      <p:ext uri="{BB962C8B-B14F-4D97-AF65-F5344CB8AC3E}">
        <p14:creationId xmlns:p14="http://schemas.microsoft.com/office/powerpoint/2010/main" val="3101271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EB2AD29-0060-40C4-869D-27508F2E8F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9" t="31731" r="17945" b="9096"/>
          <a:stretch/>
        </p:blipFill>
        <p:spPr>
          <a:xfrm>
            <a:off x="264178" y="1521956"/>
            <a:ext cx="8520600" cy="342751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FCDD726-D52A-4D37-9C59-6C4F9A80C35F}"/>
              </a:ext>
            </a:extLst>
          </p:cNvPr>
          <p:cNvSpPr/>
          <p:nvPr/>
        </p:nvSpPr>
        <p:spPr>
          <a:xfrm>
            <a:off x="3014741" y="3417048"/>
            <a:ext cx="3668266" cy="3572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FF0000"/>
                </a:solidFill>
              </a:rPr>
              <a:t>Predicted Reuse Distance</a:t>
            </a:r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64178" y="192366"/>
            <a:ext cx="8520600" cy="934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ETA computation</a:t>
            </a:r>
            <a:endParaRPr sz="54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61E5DC-BC66-49D2-8128-B02A5AA5B315}"/>
              </a:ext>
            </a:extLst>
          </p:cNvPr>
          <p:cNvSpPr txBox="1"/>
          <p:nvPr/>
        </p:nvSpPr>
        <p:spPr>
          <a:xfrm>
            <a:off x="359222" y="1259271"/>
            <a:ext cx="29060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Cache contents</a:t>
            </a:r>
          </a:p>
        </p:txBody>
      </p:sp>
      <p:sp>
        <p:nvSpPr>
          <p:cNvPr id="14" name="Google Shape;80;p12">
            <a:extLst>
              <a:ext uri="{FF2B5EF4-FFF2-40B4-BE49-F238E27FC236}">
                <a16:creationId xmlns:a16="http://schemas.microsoft.com/office/drawing/2014/main" id="{13F010E1-65B0-41D4-B6A3-C4BBD4FEED8B}"/>
              </a:ext>
            </a:extLst>
          </p:cNvPr>
          <p:cNvSpPr txBox="1"/>
          <p:nvPr/>
        </p:nvSpPr>
        <p:spPr>
          <a:xfrm>
            <a:off x="1553678" y="4983106"/>
            <a:ext cx="6590392" cy="553968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+mn-lt"/>
                <a:ea typeface="Cambria"/>
                <a:cs typeface="Cambria"/>
                <a:sym typeface="Cambria"/>
              </a:rPr>
              <a:t>ETA = Current time + predicted reuse distance</a:t>
            </a:r>
            <a:endParaRPr sz="2400" dirty="0">
              <a:latin typeface="+mn-lt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301668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" grpId="0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64178" y="345906"/>
            <a:ext cx="85206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Reuse distance prediction</a:t>
            </a:r>
            <a:endParaRPr sz="4800"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62728" y="5238667"/>
            <a:ext cx="6441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959DEBD-0234-49D0-B5E7-7BC08103F160}"/>
              </a:ext>
            </a:extLst>
          </p:cNvPr>
          <p:cNvSpPr/>
          <p:nvPr/>
        </p:nvSpPr>
        <p:spPr>
          <a:xfrm>
            <a:off x="1693617" y="2338322"/>
            <a:ext cx="1897694" cy="134028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Reuse Distance Predictor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97D8791-C54A-4A48-8D0E-611FFF51AE0F}"/>
              </a:ext>
            </a:extLst>
          </p:cNvPr>
          <p:cNvCxnSpPr>
            <a:cxnSpLocks/>
            <a:stCxn id="12" idx="2"/>
            <a:endCxn id="2" idx="0"/>
          </p:cNvCxnSpPr>
          <p:nvPr/>
        </p:nvCxnSpPr>
        <p:spPr>
          <a:xfrm>
            <a:off x="2642464" y="1895943"/>
            <a:ext cx="0" cy="44237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287B8AD-C71B-4A27-8EF0-6B0B18C38DBE}"/>
              </a:ext>
            </a:extLst>
          </p:cNvPr>
          <p:cNvSpPr txBox="1"/>
          <p:nvPr/>
        </p:nvSpPr>
        <p:spPr>
          <a:xfrm>
            <a:off x="1659662" y="1434278"/>
            <a:ext cx="1965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PC signature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B419400-298A-43CA-969E-36B2F660EAFB}"/>
              </a:ext>
            </a:extLst>
          </p:cNvPr>
          <p:cNvSpPr/>
          <p:nvPr/>
        </p:nvSpPr>
        <p:spPr>
          <a:xfrm>
            <a:off x="5027551" y="2338322"/>
            <a:ext cx="2350280" cy="134028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LLC</a:t>
            </a:r>
          </a:p>
          <a:p>
            <a:pPr algn="ctr"/>
            <a:r>
              <a:rPr lang="en-US" sz="2400" dirty="0"/>
              <a:t>ETA counters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87F9F41-C2EE-46B7-8DC2-46F84C103BD1}"/>
              </a:ext>
            </a:extLst>
          </p:cNvPr>
          <p:cNvCxnSpPr>
            <a:cxnSpLocks/>
            <a:stCxn id="23" idx="2"/>
            <a:endCxn id="21" idx="0"/>
          </p:cNvCxnSpPr>
          <p:nvPr/>
        </p:nvCxnSpPr>
        <p:spPr>
          <a:xfrm>
            <a:off x="6202691" y="1895944"/>
            <a:ext cx="0" cy="4423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CCEC069-6B99-4C30-BF1C-2A85AFD67055}"/>
              </a:ext>
            </a:extLst>
          </p:cNvPr>
          <p:cNvSpPr txBox="1"/>
          <p:nvPr/>
        </p:nvSpPr>
        <p:spPr>
          <a:xfrm>
            <a:off x="5227904" y="1434279"/>
            <a:ext cx="1949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Line address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0BBBD56-AF33-4B13-A648-A01CD9CCC583}"/>
              </a:ext>
            </a:extLst>
          </p:cNvPr>
          <p:cNvCxnSpPr>
            <a:cxnSpLocks/>
            <a:stCxn id="2" idx="3"/>
            <a:endCxn id="21" idx="1"/>
          </p:cNvCxnSpPr>
          <p:nvPr/>
        </p:nvCxnSpPr>
        <p:spPr>
          <a:xfrm>
            <a:off x="3591311" y="3008465"/>
            <a:ext cx="143624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1519967-755A-4AD3-8632-0FD6F01DAD4A}"/>
              </a:ext>
            </a:extLst>
          </p:cNvPr>
          <p:cNvSpPr txBox="1"/>
          <p:nvPr/>
        </p:nvSpPr>
        <p:spPr>
          <a:xfrm>
            <a:off x="3503348" y="2616295"/>
            <a:ext cx="16077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Predicted reuse distance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7153DC1-9FAF-4E32-AF2E-85D657C17C24}"/>
              </a:ext>
            </a:extLst>
          </p:cNvPr>
          <p:cNvSpPr txBox="1"/>
          <p:nvPr/>
        </p:nvSpPr>
        <p:spPr>
          <a:xfrm>
            <a:off x="4958151" y="3955598"/>
            <a:ext cx="2999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ETA </a:t>
            </a:r>
            <a:r>
              <a:rPr lang="en-US" sz="2400" b="1" dirty="0"/>
              <a:t>per cache line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349B27-F2C9-4ED8-8333-D30D83E93179}"/>
              </a:ext>
            </a:extLst>
          </p:cNvPr>
          <p:cNvSpPr txBox="1"/>
          <p:nvPr/>
        </p:nvSpPr>
        <p:spPr>
          <a:xfrm>
            <a:off x="1061367" y="3955598"/>
            <a:ext cx="2965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Stores </a:t>
            </a:r>
            <a:r>
              <a:rPr lang="en-US" sz="2400" b="1" dirty="0"/>
              <a:t>reuse distance </a:t>
            </a:r>
            <a:r>
              <a:rPr lang="en-US" sz="2400" dirty="0"/>
              <a:t>per PC</a:t>
            </a:r>
            <a:endParaRPr lang="en-US" sz="2400" b="1" dirty="0"/>
          </a:p>
        </p:txBody>
      </p:sp>
      <p:sp>
        <p:nvSpPr>
          <p:cNvPr id="44" name="Google Shape;80;p12">
            <a:extLst>
              <a:ext uri="{FF2B5EF4-FFF2-40B4-BE49-F238E27FC236}">
                <a16:creationId xmlns:a16="http://schemas.microsoft.com/office/drawing/2014/main" id="{78376E63-73EC-437B-B4C8-DC9F8FF98AA0}"/>
              </a:ext>
            </a:extLst>
          </p:cNvPr>
          <p:cNvSpPr txBox="1"/>
          <p:nvPr/>
        </p:nvSpPr>
        <p:spPr>
          <a:xfrm>
            <a:off x="1224544" y="4930905"/>
            <a:ext cx="6751078" cy="615523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+mn-lt"/>
                <a:ea typeface="Cambria"/>
                <a:cs typeface="Cambria"/>
                <a:sym typeface="Cambria"/>
              </a:rPr>
              <a:t>How does RDP learns reuse distances?</a:t>
            </a:r>
            <a:endParaRPr sz="2800" dirty="0">
              <a:latin typeface="+mn-lt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571760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/>
      <p:bldP spid="21" grpId="0" animBg="1"/>
      <p:bldP spid="23" grpId="0"/>
      <p:bldP spid="29" grpId="0"/>
      <p:bldP spid="31" grpId="0"/>
      <p:bldP spid="43" grpId="0"/>
      <p:bldP spid="44" grpId="0" animBg="1"/>
    </p:bldLst>
  </p:timing>
</p:sld>
</file>

<file path=ppt/theme/theme1.xml><?xml version="1.0" encoding="utf-8"?>
<a:theme xmlns:a="http://schemas.openxmlformats.org/drawingml/2006/main" name="CAR3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1308</TotalTime>
  <Words>466</Words>
  <Application>Microsoft Office PowerPoint</Application>
  <PresentationFormat>On-screen Show (16:10)</PresentationFormat>
  <Paragraphs>137</Paragraphs>
  <Slides>32</Slides>
  <Notes>32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Cambria</vt:lpstr>
      <vt:lpstr>Cambria Math</vt:lpstr>
      <vt:lpstr>Arial</vt:lpstr>
      <vt:lpstr>Courier Prime</vt:lpstr>
      <vt:lpstr>Calibri</vt:lpstr>
      <vt:lpstr>CAR3S</vt:lpstr>
      <vt:lpstr>CASPER @ IITB  Effective Mimicry of Belady’s MIN Policy HPCA 2022    Sumon sumon@cse.iitb.ac.in</vt:lpstr>
      <vt:lpstr>Outline</vt:lpstr>
      <vt:lpstr>Belady’s MIN Policy</vt:lpstr>
      <vt:lpstr>Belady’s MIN Policy</vt:lpstr>
      <vt:lpstr>Proposed method: Mockingjay</vt:lpstr>
      <vt:lpstr>Mockingjay- example</vt:lpstr>
      <vt:lpstr>Mockingjay- example</vt:lpstr>
      <vt:lpstr>ETA computation</vt:lpstr>
      <vt:lpstr>Reuse distance prediction</vt:lpstr>
      <vt:lpstr>Training</vt:lpstr>
      <vt:lpstr>PowerPoint Presentation</vt:lpstr>
      <vt:lpstr>Differentiating properties</vt:lpstr>
      <vt:lpstr>Under-predicted ETA</vt:lpstr>
      <vt:lpstr>Prior work: Hawkeye</vt:lpstr>
      <vt:lpstr>Binary classification problem</vt:lpstr>
      <vt:lpstr>Binary classification problem</vt:lpstr>
      <vt:lpstr>Mockingjay</vt:lpstr>
      <vt:lpstr>1. Mockingjay - misprediction</vt:lpstr>
      <vt:lpstr>2. Relative eviction ordering</vt:lpstr>
      <vt:lpstr>Misprediction - Mockingjay</vt:lpstr>
      <vt:lpstr>Relative ordering error</vt:lpstr>
      <vt:lpstr>3. Delayed interpretation of ETA</vt:lpstr>
      <vt:lpstr>Scenario 1</vt:lpstr>
      <vt:lpstr>Scenario 2</vt:lpstr>
      <vt:lpstr>Evalution Methodology</vt:lpstr>
      <vt:lpstr>Speedup: single-core, no prefetching</vt:lpstr>
      <vt:lpstr>Speedup: single-core, with prefetching</vt:lpstr>
      <vt:lpstr>Speedup: 4-core</vt:lpstr>
      <vt:lpstr>Energy reduction</vt:lpstr>
      <vt:lpstr>Conclusion</vt:lpstr>
      <vt:lpstr>Acknowlegements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CASPER @ IITB  Effective Mimicry of Belady’s MIN Policy HPCA 2022    Sumon sumon@cse.iitb.ac.in</dc:title>
  <dc:creator>Sumon Nath</dc:creator>
  <cp:lastModifiedBy>Sumon Nath</cp:lastModifiedBy>
  <cp:revision>18</cp:revision>
  <dcterms:modified xsi:type="dcterms:W3CDTF">2022-04-23T09:37:08Z</dcterms:modified>
</cp:coreProperties>
</file>